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54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611209-B3A4-DD3A-EE63-5186DB1EBFDD}" name="5mat-leong" initials="5l" userId="S-1-5-21-4250243700-446437442-1994654320-152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095"/>
    <a:srgbClr val="D8E9F0"/>
    <a:srgbClr val="FFFFCC"/>
    <a:srgbClr val="FFFFFF"/>
    <a:srgbClr val="5DCFCC"/>
    <a:srgbClr val="33AFAC"/>
    <a:srgbClr val="E6E6E6"/>
    <a:srgbClr val="E8F2F6"/>
    <a:srgbClr val="34943C"/>
    <a:srgbClr val="35B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5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1830" y="108"/>
      </p:cViewPr>
      <p:guideLst>
        <p:guide orient="horz" pos="5454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ABBEC-A0C7-42AB-BBB6-CBE1F76E8CB1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1300F-73B2-458E-9742-7BA895A31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073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390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>
          <p15:clr>
            <a:srgbClr val="FBAE40"/>
          </p15:clr>
        </p15:guide>
        <p15:guide id="2" pos="238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7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006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07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55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636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42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928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932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07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850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5F85B32A-C110-8C4E-AA73-00D5E0DB2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" t="15698" r="9928" b="45812"/>
          <a:stretch/>
        </p:blipFill>
        <p:spPr>
          <a:xfrm>
            <a:off x="0" y="1210181"/>
            <a:ext cx="7559675" cy="286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53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F6037-9FFF-4AA2-B1DC-B41282A90EBD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4A54B-AB8A-4308-8037-6496A8945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18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2" r:id="rId1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9DB43A1-15D6-440A-A8A4-DA9512CF448E}"/>
              </a:ext>
            </a:extLst>
          </p:cNvPr>
          <p:cNvSpPr txBox="1"/>
          <p:nvPr/>
        </p:nvSpPr>
        <p:spPr>
          <a:xfrm>
            <a:off x="0" y="118587"/>
            <a:ext cx="7559675" cy="460800"/>
          </a:xfrm>
          <a:prstGeom prst="rect">
            <a:avLst/>
          </a:prstGeom>
          <a:solidFill>
            <a:srgbClr val="178095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IFIS2024 EXHIBITION  </a:t>
            </a:r>
            <a:r>
              <a:rPr kumimoji="1" lang="en-US" altLang="ja-JP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APPLICATION FORM</a:t>
            </a:r>
            <a:endParaRPr kumimoji="1" lang="ja-JP" altLang="en-US" sz="2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44C6F60-49CA-458C-BAD6-5790C1C0C0AA}"/>
              </a:ext>
            </a:extLst>
          </p:cNvPr>
          <p:cNvSpPr/>
          <p:nvPr/>
        </p:nvSpPr>
        <p:spPr>
          <a:xfrm>
            <a:off x="438502" y="9197558"/>
            <a:ext cx="5378097" cy="1494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b="1" dirty="0">
                <a:solidFill>
                  <a:srgbClr val="178095"/>
                </a:solidFill>
              </a:rPr>
              <a:t>Return to :</a:t>
            </a:r>
          </a:p>
          <a:p>
            <a:r>
              <a:rPr lang="en-US" altLang="ja-JP" sz="1600" dirty="0"/>
              <a:t>The 22nd International Flight Inspection Symposium </a:t>
            </a:r>
          </a:p>
          <a:p>
            <a:r>
              <a:rPr lang="en-US" altLang="ja-JP" sz="1600" dirty="0"/>
              <a:t>(IFIS2024) Congress Secretariat</a:t>
            </a:r>
          </a:p>
          <a:p>
            <a:r>
              <a:rPr lang="en-US" altLang="ja-JP" sz="1600" dirty="0"/>
              <a:t>c/o </a:t>
            </a:r>
            <a:r>
              <a:rPr lang="en-US" altLang="ja-JP" sz="1600" dirty="0" err="1"/>
              <a:t>Congres</a:t>
            </a:r>
            <a:r>
              <a:rPr lang="en-US" altLang="ja-JP" sz="1600" dirty="0"/>
              <a:t> Inc.</a:t>
            </a:r>
          </a:p>
          <a:p>
            <a:pPr>
              <a:lnSpc>
                <a:spcPct val="130000"/>
              </a:lnSpc>
            </a:pPr>
            <a:r>
              <a:rPr lang="en-US" altLang="ja-JP" sz="2000" b="1" dirty="0">
                <a:solidFill>
                  <a:srgbClr val="178095"/>
                </a:solidFill>
              </a:rPr>
              <a:t>E-mail</a:t>
            </a:r>
            <a:r>
              <a:rPr lang="ja-JP" altLang="en-US" sz="2000" b="1" dirty="0">
                <a:solidFill>
                  <a:srgbClr val="178095"/>
                </a:solidFill>
              </a:rPr>
              <a:t>：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ifis2024@congre.co.jp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FA157850-6FF0-4121-8B00-1BF23B7F051D}"/>
              </a:ext>
            </a:extLst>
          </p:cNvPr>
          <p:cNvSpPr/>
          <p:nvPr/>
        </p:nvSpPr>
        <p:spPr>
          <a:xfrm>
            <a:off x="4349184" y="9829056"/>
            <a:ext cx="2733456" cy="756000"/>
          </a:xfrm>
          <a:prstGeom prst="roundRect">
            <a:avLst>
              <a:gd name="adj" fmla="val 18365"/>
            </a:avLst>
          </a:prstGeom>
          <a:solidFill>
            <a:srgbClr val="D8E9F0"/>
          </a:solidFill>
          <a:ln w="19050">
            <a:solidFill>
              <a:srgbClr val="178095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altLang="ja-JP" sz="2200" b="1" dirty="0">
                <a:solidFill>
                  <a:srgbClr val="FF0000"/>
                </a:solidFill>
              </a:rPr>
              <a:t>Application Deadline</a:t>
            </a:r>
          </a:p>
          <a:p>
            <a:pPr algn="ctr"/>
            <a:r>
              <a:rPr lang="en-US" altLang="ja-JP" sz="2200" b="1" dirty="0">
                <a:solidFill>
                  <a:srgbClr val="FF0000"/>
                </a:solidFill>
              </a:rPr>
              <a:t>April 30, 2024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79D83A9-7029-5E0D-0B69-597FAECF1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59947"/>
              </p:ext>
            </p:extLst>
          </p:nvPr>
        </p:nvGraphicFramePr>
        <p:xfrm>
          <a:off x="438502" y="1251442"/>
          <a:ext cx="6687722" cy="365760"/>
        </p:xfrm>
        <a:graphic>
          <a:graphicData uri="http://schemas.openxmlformats.org/drawingml/2006/table">
            <a:tbl>
              <a:tblPr firstCol="1">
                <a:tableStyleId>{F5AB1C69-6EDB-4FF4-983F-18BD219EF322}</a:tableStyleId>
              </a:tblPr>
              <a:tblGrid>
                <a:gridCol w="1865786">
                  <a:extLst>
                    <a:ext uri="{9D8B030D-6E8A-4147-A177-3AD203B41FA5}">
                      <a16:colId xmlns:a16="http://schemas.microsoft.com/office/drawing/2014/main" val="3101118150"/>
                    </a:ext>
                  </a:extLst>
                </a:gridCol>
                <a:gridCol w="4821936">
                  <a:extLst>
                    <a:ext uri="{9D8B030D-6E8A-4147-A177-3AD203B41FA5}">
                      <a16:colId xmlns:a16="http://schemas.microsoft.com/office/drawing/2014/main" val="1147468005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rgbClr val="178095"/>
                          </a:solidFill>
                        </a:rPr>
                        <a:t>Exhibitor Name</a:t>
                      </a:r>
                    </a:p>
                  </a:txBody>
                  <a:tcPr marL="0" marR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solidFill>
                          <a:srgbClr val="178095"/>
                        </a:solidFill>
                      </a:endParaRPr>
                    </a:p>
                  </a:txBody>
                  <a:tcPr marL="28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073422"/>
                  </a:ext>
                </a:extLst>
              </a:tr>
            </a:tbl>
          </a:graphicData>
        </a:graphic>
      </p:graphicFrame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89A9C3A2-B0DF-916A-7E7A-40183A281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160346"/>
              </p:ext>
            </p:extLst>
          </p:nvPr>
        </p:nvGraphicFramePr>
        <p:xfrm>
          <a:off x="438502" y="2048959"/>
          <a:ext cx="6685018" cy="1800000"/>
        </p:xfrm>
        <a:graphic>
          <a:graphicData uri="http://schemas.openxmlformats.org/drawingml/2006/table">
            <a:tbl>
              <a:tblPr firstCol="1">
                <a:tableStyleId>{F5AB1C69-6EDB-4FF4-983F-18BD219EF322}</a:tableStyleId>
              </a:tblPr>
              <a:tblGrid>
                <a:gridCol w="1856986">
                  <a:extLst>
                    <a:ext uri="{9D8B030D-6E8A-4147-A177-3AD203B41FA5}">
                      <a16:colId xmlns:a16="http://schemas.microsoft.com/office/drawing/2014/main" val="3101118150"/>
                    </a:ext>
                  </a:extLst>
                </a:gridCol>
                <a:gridCol w="4828032">
                  <a:extLst>
                    <a:ext uri="{9D8B030D-6E8A-4147-A177-3AD203B41FA5}">
                      <a16:colId xmlns:a16="http://schemas.microsoft.com/office/drawing/2014/main" val="114746800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ctr">
                        <a:lnSpc>
                          <a:spcPct val="8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Company Name</a:t>
                      </a:r>
                    </a:p>
                    <a:p>
                      <a:pPr algn="l" fontAlgn="ctr">
                        <a:lnSpc>
                          <a:spcPct val="80000"/>
                        </a:lnSpc>
                      </a:pPr>
                      <a:r>
                        <a:rPr 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(if different from the exhibitor's name)</a:t>
                      </a: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/>
                    </a:p>
                  </a:txBody>
                  <a:tcPr marL="144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07342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Name</a:t>
                      </a: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144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85609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Email</a:t>
                      </a:r>
                      <a:endParaRPr lang="en-US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144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4826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Address</a:t>
                      </a:r>
                      <a:endParaRPr lang="en-US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144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7414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Phone</a:t>
                      </a:r>
                      <a:endParaRPr lang="en-US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144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396463"/>
                  </a:ext>
                </a:extLst>
              </a:tr>
            </a:tbl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A66E88C-8597-C12B-5A31-52CC39556EEF}"/>
              </a:ext>
            </a:extLst>
          </p:cNvPr>
          <p:cNvSpPr txBox="1"/>
          <p:nvPr/>
        </p:nvSpPr>
        <p:spPr>
          <a:xfrm>
            <a:off x="380627" y="1762605"/>
            <a:ext cx="24714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16000">
              <a:buFont typeface="Wingdings" panose="05000000000000000000" pitchFamily="2" charset="2"/>
              <a:buChar char="n"/>
            </a:pPr>
            <a:r>
              <a:rPr kumimoji="1" lang="en-US" altLang="ja-JP" sz="1600" b="1" dirty="0">
                <a:solidFill>
                  <a:srgbClr val="178095"/>
                </a:solidFill>
              </a:rPr>
              <a:t>Contact Person</a:t>
            </a:r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9561754F-3EA6-84BE-8B3B-6299E043A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736273"/>
              </p:ext>
            </p:extLst>
          </p:nvPr>
        </p:nvGraphicFramePr>
        <p:xfrm>
          <a:off x="438502" y="4204213"/>
          <a:ext cx="4644200" cy="1097280"/>
        </p:xfrm>
        <a:graphic>
          <a:graphicData uri="http://schemas.openxmlformats.org/drawingml/2006/table">
            <a:tbl>
              <a:tblPr firstCol="1">
                <a:tableStyleId>{F5AB1C69-6EDB-4FF4-983F-18BD219EF322}</a:tableStyleId>
              </a:tblPr>
              <a:tblGrid>
                <a:gridCol w="2559531">
                  <a:extLst>
                    <a:ext uri="{9D8B030D-6E8A-4147-A177-3AD203B41FA5}">
                      <a16:colId xmlns:a16="http://schemas.microsoft.com/office/drawing/2014/main" val="3101118150"/>
                    </a:ext>
                  </a:extLst>
                </a:gridCol>
                <a:gridCol w="2084669">
                  <a:extLst>
                    <a:ext uri="{9D8B030D-6E8A-4147-A177-3AD203B41FA5}">
                      <a16:colId xmlns:a16="http://schemas.microsoft.com/office/drawing/2014/main" val="114746800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Booth Type A (JPY 330,000 )</a:t>
                      </a:r>
                      <a:endParaRPr lang="en-US" altLang="ja-JP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                                booths</a:t>
                      </a:r>
                      <a:endParaRPr kumimoji="1" lang="ja-JP" altLang="en-US" sz="1200" dirty="0"/>
                    </a:p>
                  </a:txBody>
                  <a:tcPr marL="0" marR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0734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Booth Type B 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(JPY 165,000)</a:t>
                      </a: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                                booths</a:t>
                      </a:r>
                      <a:endParaRPr kumimoji="1" lang="ja-JP" altLang="en-US" sz="1200" dirty="0"/>
                    </a:p>
                  </a:txBody>
                  <a:tcPr marL="0" marR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4826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Space Only 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(JPY 330,000)</a:t>
                      </a: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                                booth spaces</a:t>
                      </a:r>
                      <a:endParaRPr kumimoji="1" lang="ja-JP" altLang="en-US" sz="1200" dirty="0"/>
                    </a:p>
                  </a:txBody>
                  <a:tcPr marL="0" marR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741479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D529416-F11B-0468-CDBE-9719F555E964}"/>
              </a:ext>
            </a:extLst>
          </p:cNvPr>
          <p:cNvSpPr txBox="1"/>
          <p:nvPr/>
        </p:nvSpPr>
        <p:spPr>
          <a:xfrm>
            <a:off x="380627" y="3913622"/>
            <a:ext cx="5916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16000">
              <a:buFont typeface="Wingdings" panose="05000000000000000000" pitchFamily="2" charset="2"/>
              <a:buChar char="n"/>
            </a:pPr>
            <a:r>
              <a:rPr kumimoji="1" lang="en-US" altLang="ja-JP" sz="1600" b="1" dirty="0">
                <a:solidFill>
                  <a:srgbClr val="178095"/>
                </a:solidFill>
              </a:rPr>
              <a:t>Booth Type </a:t>
            </a:r>
            <a:r>
              <a:rPr kumimoji="1" lang="en-US" altLang="ja-JP" sz="900" dirty="0"/>
              <a:t>(Please indicate the number of booth you apply)</a:t>
            </a:r>
            <a:endParaRPr kumimoji="1" lang="en-US" altLang="ja-JP" sz="1600" dirty="0"/>
          </a:p>
        </p:txBody>
      </p:sp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BE989988-CEEE-D0A8-181C-BB84E88DA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96629"/>
              </p:ext>
            </p:extLst>
          </p:nvPr>
        </p:nvGraphicFramePr>
        <p:xfrm>
          <a:off x="438502" y="6297342"/>
          <a:ext cx="3168000" cy="720000"/>
        </p:xfrm>
        <a:graphic>
          <a:graphicData uri="http://schemas.openxmlformats.org/drawingml/2006/table">
            <a:tbl>
              <a:tblPr firstCol="1">
                <a:tableStyleId>{F5AB1C69-6EDB-4FF4-983F-18BD219EF322}</a:tableStyleId>
              </a:tblPr>
              <a:tblGrid>
                <a:gridCol w="1872000">
                  <a:extLst>
                    <a:ext uri="{9D8B030D-6E8A-4147-A177-3AD203B41FA5}">
                      <a16:colId xmlns:a16="http://schemas.microsoft.com/office/drawing/2014/main" val="310111815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14746800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From inside Japan</a:t>
                      </a:r>
                      <a:endParaRPr lang="en-US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144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4826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From outside Japan</a:t>
                      </a:r>
                    </a:p>
                  </a:txBody>
                  <a:tcPr marL="144000" marR="90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144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741479"/>
                  </a:ext>
                </a:extLst>
              </a:tr>
            </a:tbl>
          </a:graphicData>
        </a:graphic>
      </p:graphicFrame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886FED-28AC-549D-0BEB-ADAF402A7F4F}"/>
              </a:ext>
            </a:extLst>
          </p:cNvPr>
          <p:cNvSpPr txBox="1"/>
          <p:nvPr/>
        </p:nvSpPr>
        <p:spPr>
          <a:xfrm>
            <a:off x="380627" y="6013618"/>
            <a:ext cx="28788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16000">
              <a:buFont typeface="Wingdings" panose="05000000000000000000" pitchFamily="2" charset="2"/>
              <a:buChar char="n"/>
            </a:pPr>
            <a:r>
              <a:rPr kumimoji="1" lang="en-US" altLang="ja-JP" sz="1600" b="1" dirty="0">
                <a:solidFill>
                  <a:srgbClr val="178095"/>
                </a:solidFill>
              </a:rPr>
              <a:t>Bank Transfer (Please tick)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7076FF5-8291-2D56-E634-9140776936FF}"/>
              </a:ext>
            </a:extLst>
          </p:cNvPr>
          <p:cNvSpPr txBox="1"/>
          <p:nvPr/>
        </p:nvSpPr>
        <p:spPr>
          <a:xfrm>
            <a:off x="380627" y="7458610"/>
            <a:ext cx="3645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16000">
              <a:buFont typeface="Wingdings" panose="05000000000000000000" pitchFamily="2" charset="2"/>
              <a:buChar char="n"/>
            </a:pPr>
            <a:r>
              <a:rPr kumimoji="1" lang="en-US" altLang="ja-JP" sz="1600" b="1" dirty="0">
                <a:solidFill>
                  <a:srgbClr val="178095"/>
                </a:solidFill>
              </a:rPr>
              <a:t>Products you plan to display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92876C1-458F-B97F-CC6E-539AB7E76BF2}"/>
              </a:ext>
            </a:extLst>
          </p:cNvPr>
          <p:cNvSpPr txBox="1"/>
          <p:nvPr/>
        </p:nvSpPr>
        <p:spPr>
          <a:xfrm>
            <a:off x="446601" y="689443"/>
            <a:ext cx="6679623" cy="507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ja-JP" sz="900" dirty="0"/>
              <a:t>I</a:t>
            </a:r>
            <a:r>
              <a:rPr lang="en-US" altLang="ja-JP" sz="900" u="none" strike="noStrike" dirty="0">
                <a:effectLst/>
              </a:rPr>
              <a:t> (exhibitor), the person in charge of this application form, hereby make application for exhibit space in the exhibition and declare</a:t>
            </a:r>
          </a:p>
          <a:p>
            <a:r>
              <a:rPr lang="en-US" altLang="ja-JP" sz="900" u="none" strike="noStrike" dirty="0">
                <a:effectLst/>
              </a:rPr>
              <a:t>that all obligations, rights and duties resulting from this application are to be governed by the EXHIBITION RULES overleaf set forth by </a:t>
            </a:r>
          </a:p>
          <a:p>
            <a:r>
              <a:rPr lang="en-US" altLang="ja-JP" sz="900" u="none" strike="noStrike" dirty="0">
                <a:effectLst/>
              </a:rPr>
              <a:t>the Organizer, which I have read and to which I agree.</a:t>
            </a:r>
            <a:endParaRPr lang="ja-JP" altLang="en-US" sz="20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9C91FDC-4DD7-15F5-AD4B-3BA2BCFBB414}"/>
              </a:ext>
            </a:extLst>
          </p:cNvPr>
          <p:cNvSpPr txBox="1"/>
          <p:nvPr/>
        </p:nvSpPr>
        <p:spPr>
          <a:xfrm>
            <a:off x="441204" y="6992045"/>
            <a:ext cx="64124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" dirty="0"/>
              <a:t>※ </a:t>
            </a:r>
            <a:r>
              <a:rPr lang="en-US" altLang="ja-JP" sz="900" dirty="0"/>
              <a:t>The bank account information for payment will be shown on the invoice issued by the Secretariat.</a:t>
            </a:r>
          </a:p>
          <a:p>
            <a:r>
              <a:rPr lang="en-US" altLang="ja-JP" sz="800" dirty="0"/>
              <a:t>※ </a:t>
            </a:r>
            <a:r>
              <a:rPr lang="en-US" altLang="ja-JP" sz="900" dirty="0"/>
              <a:t>Any bank charges incurred during  bank transfers must be borne by the remitter.</a:t>
            </a:r>
          </a:p>
          <a:p>
            <a:r>
              <a:rPr lang="en-US" altLang="ja-JP" sz="800" dirty="0"/>
              <a:t>※ </a:t>
            </a:r>
            <a:r>
              <a:rPr lang="en-US" altLang="ja-JP" sz="900" dirty="0"/>
              <a:t>In case of transfer from outside Japan, handling charge (JPY 4,000) will be added to the exhibition fee.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AD214E4-4E77-7F47-8788-D724B80C32AF}"/>
              </a:ext>
            </a:extLst>
          </p:cNvPr>
          <p:cNvSpPr txBox="1"/>
          <p:nvPr/>
        </p:nvSpPr>
        <p:spPr>
          <a:xfrm>
            <a:off x="380627" y="8341103"/>
            <a:ext cx="3645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16000">
              <a:buFont typeface="Wingdings" panose="05000000000000000000" pitchFamily="2" charset="2"/>
              <a:buChar char="n"/>
            </a:pPr>
            <a:r>
              <a:rPr kumimoji="1" lang="en-US" altLang="ja-JP" sz="1600" b="1" dirty="0">
                <a:solidFill>
                  <a:srgbClr val="178095"/>
                </a:solidFill>
              </a:rPr>
              <a:t>Other message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AEB49D6-7F4A-2E0A-0AE3-85745C20F7A5}"/>
              </a:ext>
            </a:extLst>
          </p:cNvPr>
          <p:cNvSpPr txBox="1"/>
          <p:nvPr/>
        </p:nvSpPr>
        <p:spPr>
          <a:xfrm>
            <a:off x="438502" y="8641342"/>
            <a:ext cx="6644138" cy="5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ja-JP" altLang="en-US" sz="900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4219547-6A76-4286-CB7B-26B00C96AD8A}"/>
              </a:ext>
            </a:extLst>
          </p:cNvPr>
          <p:cNvSpPr txBox="1"/>
          <p:nvPr/>
        </p:nvSpPr>
        <p:spPr>
          <a:xfrm>
            <a:off x="438502" y="7764914"/>
            <a:ext cx="6644138" cy="5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ja-JP" altLang="en-US" sz="900" dirty="0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4C172EB-A00D-40C1-8B6F-520214816552}"/>
              </a:ext>
            </a:extLst>
          </p:cNvPr>
          <p:cNvSpPr/>
          <p:nvPr/>
        </p:nvSpPr>
        <p:spPr>
          <a:xfrm>
            <a:off x="566436" y="1566757"/>
            <a:ext cx="3168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900" dirty="0">
                <a:solidFill>
                  <a:prstClr val="black"/>
                </a:solidFill>
              </a:rPr>
              <a:t>to be on the  company name board</a:t>
            </a:r>
            <a:endParaRPr lang="en-US" altLang="ja-JP" sz="1000" dirty="0">
              <a:solidFill>
                <a:prstClr val="black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672BF-D614-4274-BB5C-95356DC4651C}"/>
              </a:ext>
            </a:extLst>
          </p:cNvPr>
          <p:cNvSpPr txBox="1"/>
          <p:nvPr/>
        </p:nvSpPr>
        <p:spPr>
          <a:xfrm>
            <a:off x="380627" y="5328424"/>
            <a:ext cx="74037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16000">
              <a:buFont typeface="Wingdings" panose="05000000000000000000" pitchFamily="2" charset="2"/>
              <a:buChar char="n"/>
            </a:pPr>
            <a:r>
              <a:rPr kumimoji="1" lang="en-US" altLang="ja-JP" sz="1600" b="1" dirty="0">
                <a:solidFill>
                  <a:srgbClr val="178095"/>
                </a:solidFill>
              </a:rPr>
              <a:t>Booth Location Request </a:t>
            </a:r>
            <a:r>
              <a:rPr kumimoji="1" lang="en-US" altLang="ja-JP" sz="900" dirty="0"/>
              <a:t>(Please refer to the booth layout map on the website when indicating your booth requests  (e.g. A21).)</a:t>
            </a:r>
            <a:endParaRPr kumimoji="1" lang="en-US" altLang="ja-JP" sz="1600" dirty="0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739E1C-3697-43CB-8CCB-5CD4C70DB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222625"/>
              </p:ext>
            </p:extLst>
          </p:nvPr>
        </p:nvGraphicFramePr>
        <p:xfrm>
          <a:off x="438502" y="5628365"/>
          <a:ext cx="5940000" cy="3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31916860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666139797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726853712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875602519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1645149405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796966337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solidFill>
                            <a:schemeClr val="tx1"/>
                          </a:solidFill>
                        </a:rPr>
                        <a:t>Request 1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solidFill>
                            <a:schemeClr val="tx1"/>
                          </a:solidFill>
                        </a:rPr>
                        <a:t>Request 2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>
                          <a:solidFill>
                            <a:schemeClr val="tx1"/>
                          </a:solidFill>
                        </a:rPr>
                        <a:t>Request 3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8E9F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310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282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2137</TotalTime>
  <Words>270</Words>
  <Application>Microsoft Office PowerPoint</Application>
  <PresentationFormat>ユーザー設定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游ゴシック</vt:lpstr>
      <vt:lpstr>游ゴシック Light</vt:lpstr>
      <vt:lpstr>Arial</vt:lpstr>
      <vt:lpstr>Arial Black</vt:lpstr>
      <vt:lpstr>Calibri</vt:lpstr>
      <vt:lpstr>Calibri Light</vt:lpstr>
      <vt:lpstr>Wingdings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5kyo-hokari</dc:creator>
  <cp:lastModifiedBy>大村 純 (Jun Omura)</cp:lastModifiedBy>
  <cp:revision>67</cp:revision>
  <dcterms:created xsi:type="dcterms:W3CDTF">2023-10-27T06:36:26Z</dcterms:created>
  <dcterms:modified xsi:type="dcterms:W3CDTF">2024-03-08T00:37:09Z</dcterms:modified>
</cp:coreProperties>
</file>